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12192000" cy="6858000"/>
  <p:embeddedFontLst>
    <p:embeddedFont>
      <p:font typeface="MiSans" panose="00000500000000000000" charset="-122"/>
      <p:regular r:id="rId14"/>
    </p:embeddedFont>
    <p:embeddedFont>
      <p:font typeface="微软雅黑" panose="020B0503020204020204" charset="-122"/>
      <p:regular r:id="rId15"/>
      <p:bold r:id="rId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font" Target="fonts/font3.fntdata"/><Relationship Id="rId15" Type="http://schemas.openxmlformats.org/officeDocument/2006/relationships/font" Target="fonts/font2.fntdata"/><Relationship Id="rId14" Type="http://schemas.openxmlformats.org/officeDocument/2006/relationships/font" Target="fonts/font1.fntdata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5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ver-img"/>
          <p:cNvPicPr/>
          <p:nvPr/>
        </p:nvPicPr>
        <p:blipFill>
          <a:blip r:embed="rId1"/>
          <a:srcRect l="21453" r="21453"/>
          <a:stretch>
            <a:fillRect/>
          </a:stretch>
        </p:blipFill>
        <p:spPr>
          <a:xfrm>
            <a:off x="5969000" y="0"/>
            <a:ext cx="6223000" cy="6858000"/>
          </a:xfrm>
          <a:prstGeom prst="rect">
            <a:avLst/>
          </a:prstGeom>
          <a:ln>
            <a:noFill/>
          </a:ln>
        </p:spPr>
      </p:pic>
      <p:sp>
        <p:nvSpPr>
          <p:cNvPr id="3" name="cover-fade"/>
          <p:cNvSpPr/>
          <p:nvPr/>
        </p:nvSpPr>
        <p:spPr>
          <a:xfrm>
            <a:off x="5080000" y="0"/>
            <a:ext cx="7112000" cy="6858000"/>
          </a:xfrm>
          <a:prstGeom prst="rect">
            <a:avLst/>
          </a:prstGeom>
          <a:gradFill rotWithShape="1">
            <a:gsLst>
              <a:gs pos="0">
                <a:srgbClr val="151515"/>
              </a:gs>
              <a:gs pos="45000">
                <a:srgbClr val="151515">
                  <a:alpha val="60000"/>
                </a:srgbClr>
              </a:gs>
              <a:gs pos="100000">
                <a:srgbClr val="151515">
                  <a:alpha val="0"/>
                </a:srgbClr>
              </a:gs>
            </a:gsLst>
            <a:lin ang="0" scaled="1"/>
          </a:gradFill>
          <a:ln>
            <a:noFill/>
          </a:ln>
        </p:spPr>
      </p:sp>
      <p:sp>
        <p:nvSpPr>
          <p:cNvPr id="4" name="masthead"/>
          <p:cNvSpPr txBox="1"/>
          <p:nvPr/>
        </p:nvSpPr>
        <p:spPr>
          <a:xfrm>
            <a:off x="660400" y="381000"/>
            <a:ext cx="5334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900" kern="0" spc="220" noProof="1">
                <a:solidFill>
                  <a:srgbClr val="A7A7A7"/>
                </a:solidFill>
                <a:latin typeface="MiSans" panose="00000500000000000000" charset="-122"/>
                <a:ea typeface="MiSans" panose="00000500000000000000" charset="-122"/>
              </a:rPr>
              <a:t>EMBODIED AI · ROUNDTABLE BRIEFING</a:t>
            </a:r>
            <a:endParaRPr lang="en-US" sz="900" noProof="1"/>
          </a:p>
        </p:txBody>
      </p:sp>
      <p:sp>
        <p:nvSpPr>
          <p:cNvPr id="5" name="masthead-date"/>
          <p:cNvSpPr txBox="1"/>
          <p:nvPr/>
        </p:nvSpPr>
        <p:spPr>
          <a:xfrm>
            <a:off x="7620000" y="381000"/>
            <a:ext cx="39116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900" noProof="1">
                <a:solidFill>
                  <a:srgbClr val="A7A7A7"/>
                </a:solidFill>
                <a:latin typeface="MiSans" panose="00000500000000000000" charset="-122"/>
                <a:ea typeface="MiSans" panose="00000500000000000000" charset="-122"/>
              </a:rPr>
              <a:t>圆桌发言 · 20 分钟版</a:t>
            </a:r>
            <a:endParaRPr lang="en-US" sz="900" noProof="1"/>
          </a:p>
        </p:txBody>
      </p:sp>
      <p:sp>
        <p:nvSpPr>
          <p:cNvPr id="6" name="gold-line"/>
          <p:cNvSpPr/>
          <p:nvPr/>
        </p:nvSpPr>
        <p:spPr>
          <a:xfrm>
            <a:off x="660400" y="1498600"/>
            <a:ext cx="584200" cy="50800"/>
          </a:xfrm>
          <a:prstGeom prst="rect">
            <a:avLst/>
          </a:prstGeom>
          <a:solidFill>
            <a:srgbClr val="D6A000"/>
          </a:solidFill>
          <a:ln>
            <a:noFill/>
          </a:ln>
        </p:spPr>
      </p:sp>
      <p:sp>
        <p:nvSpPr>
          <p:cNvPr id="7" name="title"/>
          <p:cNvSpPr txBox="1"/>
          <p:nvPr/>
        </p:nvSpPr>
        <p:spPr>
          <a:xfrm>
            <a:off x="660400" y="1778000"/>
            <a:ext cx="7112000" cy="1397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5000"/>
              </a:lnSpc>
            </a:pPr>
            <a:r>
              <a:rPr lang="en-US" sz="3600" b="1" noProof="1">
                <a:solidFill>
                  <a:srgbClr val="FFFFFF"/>
                </a:solidFill>
                <a:latin typeface="MiSans" panose="00000500000000000000" charset="-122"/>
                <a:ea typeface="MiSans" panose="00000500000000000000" charset="-122"/>
              </a:rPr>
              <a:t>具身智能的技术追问</a:t>
            </a:r>
            <a:endParaRPr lang="en-US" sz="3600" noProof="1"/>
          </a:p>
          <a:p>
            <a:pPr>
              <a:lnSpc>
                <a:spcPct val="125000"/>
              </a:lnSpc>
            </a:pPr>
            <a:r>
              <a:rPr lang="en-US" sz="2000" b="1" noProof="1">
                <a:solidFill>
                  <a:srgbClr val="A7A7A7"/>
                </a:solidFill>
                <a:latin typeface="MiSans" panose="00000500000000000000" charset="-122"/>
                <a:ea typeface="MiSans" panose="00000500000000000000" charset="-122"/>
              </a:rPr>
              <a:t>一个投资人的“外行”问题清单</a:t>
            </a:r>
            <a:endParaRPr lang="en-US" sz="3600" noProof="1"/>
          </a:p>
        </p:txBody>
      </p:sp>
      <p:sp>
        <p:nvSpPr>
          <p:cNvPr id="8" name="abstract"/>
          <p:cNvSpPr txBox="1"/>
          <p:nvPr/>
        </p:nvSpPr>
        <p:spPr>
          <a:xfrm>
            <a:off x="660400" y="3403600"/>
            <a:ext cx="54610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70000"/>
              </a:lnSpc>
            </a:pPr>
            <a:r>
              <a:rPr lang="en-US" sz="1100" noProof="1">
                <a:solidFill>
                  <a:srgbClr val="A7A7A7"/>
                </a:solidFill>
                <a:latin typeface="MiSans" panose="00000500000000000000" charset="-122"/>
                <a:ea typeface="MiSans" panose="00000500000000000000" charset="-122"/>
              </a:rPr>
              <a:t>不谈行情、不谈退出。把内部反复争论的几个技术命题抛出来——真正让人睡不着的，从来不是估值，而是几个至今没有答案的技术问题。</a:t>
            </a:r>
            <a:endParaRPr lang="en-US" sz="1100" noProof="1"/>
          </a:p>
        </p:txBody>
      </p:sp>
      <p:sp>
        <p:nvSpPr>
          <p:cNvPr id="9" name="kpi1"/>
          <p:cNvSpPr txBox="1"/>
          <p:nvPr/>
        </p:nvSpPr>
        <p:spPr>
          <a:xfrm>
            <a:off x="660400" y="4470400"/>
            <a:ext cx="1905000" cy="83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800" b="1" noProof="1">
                <a:solidFill>
                  <a:srgbClr val="D6A000"/>
                </a:solidFill>
                <a:latin typeface="MiSans" panose="00000500000000000000" charset="-122"/>
                <a:ea typeface="MiSans" panose="00000500000000000000" charset="-122"/>
              </a:rPr>
              <a:t>30</a:t>
            </a:r>
            <a:r>
              <a:rPr lang="en-US" sz="1400" b="1" noProof="1">
                <a:solidFill>
                  <a:srgbClr val="D6A000"/>
                </a:solidFill>
                <a:latin typeface="MiSans" panose="00000500000000000000" charset="-122"/>
                <a:ea typeface="MiSans" panose="00000500000000000000" charset="-122"/>
              </a:rPr>
              <a:t> pct</a:t>
            </a:r>
            <a:endParaRPr lang="en-US" sz="1600" noProof="1"/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900" noProof="1">
                <a:solidFill>
                  <a:srgbClr val="A7A7A7"/>
                </a:solidFill>
                <a:latin typeface="MiSans" panose="00000500000000000000" charset="-122"/>
                <a:ea typeface="MiSans" panose="00000500000000000000" charset="-122"/>
              </a:rPr>
              <a:t>头部从业者对“及格线”的分歧幅度</a:t>
            </a:r>
            <a:endParaRPr lang="en-US" sz="1600" noProof="1"/>
          </a:p>
        </p:txBody>
      </p:sp>
      <p:sp>
        <p:nvSpPr>
          <p:cNvPr id="10" name="kpi2"/>
          <p:cNvSpPr txBox="1"/>
          <p:nvPr/>
        </p:nvSpPr>
        <p:spPr>
          <a:xfrm>
            <a:off x="2819400" y="4470400"/>
            <a:ext cx="1651000" cy="83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800" b="1" noProof="1">
                <a:solidFill>
                  <a:srgbClr val="FFFFFF"/>
                </a:solidFill>
                <a:latin typeface="MiSans" panose="00000500000000000000" charset="-122"/>
                <a:ea typeface="MiSans" panose="00000500000000000000" charset="-122"/>
              </a:rPr>
              <a:t>4</a:t>
            </a:r>
            <a:endParaRPr lang="en-US" sz="1600" noProof="1"/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900" noProof="1">
                <a:solidFill>
                  <a:srgbClr val="A7A7A7"/>
                </a:solidFill>
                <a:latin typeface="MiSans" panose="00000500000000000000" charset="-122"/>
                <a:ea typeface="MiSans" panose="00000500000000000000" charset="-122"/>
              </a:rPr>
              <a:t>技术命题：数据 · 架构 · 可靠性 · 本体</a:t>
            </a:r>
            <a:endParaRPr lang="en-US" sz="1600" noProof="1"/>
          </a:p>
        </p:txBody>
      </p:sp>
      <p:sp>
        <p:nvSpPr>
          <p:cNvPr id="11" name="kpi3"/>
          <p:cNvSpPr txBox="1"/>
          <p:nvPr/>
        </p:nvSpPr>
        <p:spPr>
          <a:xfrm>
            <a:off x="4724400" y="4470400"/>
            <a:ext cx="1524000" cy="83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800" b="1" noProof="1">
                <a:solidFill>
                  <a:srgbClr val="FFFFFF"/>
                </a:solidFill>
                <a:latin typeface="MiSans" panose="00000500000000000000" charset="-122"/>
                <a:ea typeface="MiSans" panose="00000500000000000000" charset="-122"/>
              </a:rPr>
              <a:t>6</a:t>
            </a:r>
            <a:endParaRPr lang="en-US" sz="1600" noProof="1"/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900" noProof="1">
                <a:solidFill>
                  <a:srgbClr val="A7A7A7"/>
                </a:solidFill>
                <a:latin typeface="MiSans" panose="00000500000000000000" charset="-122"/>
                <a:ea typeface="MiSans" panose="00000500000000000000" charset="-122"/>
              </a:rPr>
              <a:t>抛给圆桌的开放问题</a:t>
            </a:r>
            <a:endParaRPr lang="en-US" sz="1600" noProof="1"/>
          </a:p>
        </p:txBody>
      </p:sp>
      <p:sp>
        <p:nvSpPr>
          <p:cNvPr id="12" name="bottom-band"/>
          <p:cNvSpPr/>
          <p:nvPr/>
        </p:nvSpPr>
        <p:spPr>
          <a:xfrm>
            <a:off x="0" y="6350000"/>
            <a:ext cx="12192000" cy="508000"/>
          </a:xfrm>
          <a:prstGeom prst="rect">
            <a:avLst/>
          </a:prstGeom>
          <a:solidFill>
            <a:srgbClr val="0A0A0A"/>
          </a:solidFill>
          <a:ln>
            <a:noFill/>
          </a:ln>
        </p:spPr>
      </p:sp>
      <p:sp>
        <p:nvSpPr>
          <p:cNvPr id="14" name="page-num"/>
          <p:cNvSpPr txBox="1"/>
          <p:nvPr/>
        </p:nvSpPr>
        <p:spPr>
          <a:xfrm>
            <a:off x="11049000" y="6502400"/>
            <a:ext cx="4826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700" noProof="1">
                <a:solidFill>
                  <a:srgbClr val="B6B6B6"/>
                </a:solidFill>
                <a:latin typeface="MiSans" panose="00000500000000000000" charset="-122"/>
                <a:ea typeface="MiSans" panose="00000500000000000000" charset="-122"/>
              </a:rPr>
              <a:t>1 / 8</a:t>
            </a:r>
            <a:endParaRPr lang="en-US" sz="700" noProof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-rule"/>
          <p:cNvSpPr/>
          <p:nvPr/>
        </p:nvSpPr>
        <p:spPr>
          <a:xfrm>
            <a:off x="660400" y="355600"/>
            <a:ext cx="10871200" cy="25400"/>
          </a:xfrm>
          <a:prstGeom prst="rect">
            <a:avLst/>
          </a:prstGeom>
          <a:solidFill>
            <a:srgbClr val="0A0A0A"/>
          </a:solidFill>
          <a:ln>
            <a:noFill/>
          </a:ln>
        </p:spPr>
      </p:sp>
      <p:sp>
        <p:nvSpPr>
          <p:cNvPr id="3" name="title"/>
          <p:cNvSpPr txBox="1"/>
          <p:nvPr/>
        </p:nvSpPr>
        <p:spPr>
          <a:xfrm>
            <a:off x="660400" y="558800"/>
            <a:ext cx="7874000" cy="406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100" b="1" noProof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我们离“GPT 时刻”有多远——及格线相差近 30 个百分点</a:t>
            </a:r>
            <a:endParaRPr lang="en-US" sz="2100" b="1" noProof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subtitle"/>
          <p:cNvSpPr txBox="1"/>
          <p:nvPr/>
        </p:nvSpPr>
        <p:spPr>
          <a:xfrm>
            <a:off x="660400" y="1016000"/>
            <a:ext cx="7874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606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头部从业者对具身智能“及格线”的判断 · 口径：公开访谈与圆桌发言，2026 年 8–9 月</a:t>
            </a:r>
            <a:endParaRPr lang="en-US" sz="900" noProof="1">
              <a:solidFill>
                <a:srgbClr val="606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divider"/>
          <p:cNvSpPr/>
          <p:nvPr/>
        </p:nvSpPr>
        <p:spPr>
          <a:xfrm>
            <a:off x="660400" y="1320800"/>
            <a:ext cx="10871200" cy="12700"/>
          </a:xfrm>
          <a:prstGeom prst="rect">
            <a:avLst/>
          </a:prstGeom>
          <a:solidFill>
            <a:srgbClr val="D6D6D6"/>
          </a:solidFill>
          <a:ln>
            <a:noFill/>
          </a:ln>
        </p:spPr>
      </p:sp>
      <p:pic>
        <p:nvPicPr>
          <p:cNvPr id="6" name="img"/>
          <p:cNvPicPr/>
          <p:nvPr/>
        </p:nvPicPr>
        <p:blipFill>
          <a:blip r:embed="rId1"/>
          <a:srcRect l="55000" t="34000" b="2000"/>
          <a:stretch>
            <a:fillRect/>
          </a:stretch>
        </p:blipFill>
        <p:spPr>
          <a:xfrm>
            <a:off x="7772400" y="1549400"/>
            <a:ext cx="3759200" cy="3810000"/>
          </a:xfrm>
          <a:prstGeom prst="rect">
            <a:avLst/>
          </a:prstGeom>
          <a:ln>
            <a:noFill/>
          </a:ln>
        </p:spPr>
      </p:pic>
      <p:sp>
        <p:nvSpPr>
          <p:cNvPr id="7" name="img-cap"/>
          <p:cNvSpPr txBox="1"/>
          <p:nvPr/>
        </p:nvSpPr>
        <p:spPr>
          <a:xfrm>
            <a:off x="7772400" y="5435600"/>
            <a:ext cx="3759200" cy="152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800" noProof="1">
                <a:solidFill>
                  <a:srgbClr val="A7A7A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图：宇树 Unitree G1（厂商官方图）</a:t>
            </a:r>
            <a:endParaRPr lang="en-US" sz="800" noProof="1">
              <a:solidFill>
                <a:srgbClr val="A7A7A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bar1-label"/>
          <p:cNvSpPr txBox="1"/>
          <p:nvPr/>
        </p:nvSpPr>
        <p:spPr>
          <a:xfrm>
            <a:off x="660400" y="1651000"/>
            <a:ext cx="3048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000" b="1" noProof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</a:rPr>
              <a:t>王兴兴（宇树科技）</a:t>
            </a:r>
            <a:endParaRPr lang="en-US" sz="1000" b="1" noProof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bar1-num"/>
          <p:cNvSpPr txBox="1"/>
          <p:nvPr/>
        </p:nvSpPr>
        <p:spPr>
          <a:xfrm>
            <a:off x="660400" y="1879600"/>
            <a:ext cx="3810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600" b="1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80% × 80%</a:t>
            </a:r>
            <a:r>
              <a:rPr lang="en-US" sz="900" noProof="1">
                <a:solidFill>
                  <a:srgbClr val="606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陌生场景 × 任务完成率</a:t>
            </a:r>
            <a:endParaRPr lang="en-US" sz="16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bar1-note"/>
          <p:cNvSpPr txBox="1"/>
          <p:nvPr/>
        </p:nvSpPr>
        <p:spPr>
          <a:xfrm>
            <a:off x="660400" y="2362200"/>
            <a:ext cx="6858000" cy="355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900" noProof="1">
                <a:solidFill>
                  <a:srgbClr val="606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时间预判最快 2–3 年、慢则 5–10 年；物理世界的毫米级偏差是当前成功率的主要损失点。</a:t>
            </a:r>
            <a:endParaRPr lang="en-US" sz="900" noProof="1">
              <a:solidFill>
                <a:srgbClr val="606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rule1"/>
          <p:cNvSpPr/>
          <p:nvPr/>
        </p:nvSpPr>
        <p:spPr>
          <a:xfrm>
            <a:off x="660400" y="2819400"/>
            <a:ext cx="6858000" cy="12700"/>
          </a:xfrm>
          <a:prstGeom prst="rect">
            <a:avLst/>
          </a:prstGeom>
          <a:solidFill>
            <a:srgbClr val="D6D6D6"/>
          </a:solidFill>
          <a:ln>
            <a:noFill/>
          </a:ln>
        </p:spPr>
      </p:sp>
      <p:sp>
        <p:nvSpPr>
          <p:cNvPr id="12" name="bar2-label"/>
          <p:cNvSpPr txBox="1"/>
          <p:nvPr/>
        </p:nvSpPr>
        <p:spPr>
          <a:xfrm>
            <a:off x="660400" y="2971800"/>
            <a:ext cx="3048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000" b="1" noProof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</a:rPr>
              <a:t>王鹤（银河通用）</a:t>
            </a:r>
            <a:endParaRPr lang="en-US" sz="1000" b="1" noProof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bar2-num"/>
          <p:cNvSpPr txBox="1"/>
          <p:nvPr/>
        </p:nvSpPr>
        <p:spPr>
          <a:xfrm>
            <a:off x="660400" y="3200400"/>
            <a:ext cx="3810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600" b="1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70–80%</a:t>
            </a:r>
            <a:r>
              <a:rPr lang="en-US" sz="900" noProof="1">
                <a:solidFill>
                  <a:srgbClr val="606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零样本泛化成功率</a:t>
            </a:r>
            <a:endParaRPr lang="en-US" sz="16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bar2-note"/>
          <p:cNvSpPr txBox="1"/>
          <p:nvPr/>
        </p:nvSpPr>
        <p:spPr>
          <a:xfrm>
            <a:off x="660400" y="3683000"/>
            <a:ext cx="6858000" cy="355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900" noProof="1">
                <a:solidFill>
                  <a:srgbClr val="606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主流模仿学习路线在榜单上约 80% 成功率，走出实验室后面对环境与物体变化显著下降。</a:t>
            </a:r>
            <a:endParaRPr lang="en-US" sz="900" noProof="1">
              <a:solidFill>
                <a:srgbClr val="606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rule2"/>
          <p:cNvSpPr/>
          <p:nvPr/>
        </p:nvSpPr>
        <p:spPr>
          <a:xfrm>
            <a:off x="660400" y="4140200"/>
            <a:ext cx="6858000" cy="12700"/>
          </a:xfrm>
          <a:prstGeom prst="rect">
            <a:avLst/>
          </a:prstGeom>
          <a:solidFill>
            <a:srgbClr val="D6D6D6"/>
          </a:solidFill>
          <a:ln>
            <a:noFill/>
          </a:ln>
        </p:spPr>
      </p:sp>
      <p:sp>
        <p:nvSpPr>
          <p:cNvPr id="16" name="bar3-label"/>
          <p:cNvSpPr txBox="1"/>
          <p:nvPr/>
        </p:nvSpPr>
        <p:spPr>
          <a:xfrm>
            <a:off x="660400" y="4292600"/>
            <a:ext cx="3048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000" b="1" noProof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</a:rPr>
              <a:t>韩铮（苏度科技）</a:t>
            </a:r>
            <a:endParaRPr lang="en-US" sz="1000" b="1" noProof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bar3-num"/>
          <p:cNvSpPr txBox="1"/>
          <p:nvPr/>
        </p:nvSpPr>
        <p:spPr>
          <a:xfrm>
            <a:off x="660400" y="4521200"/>
            <a:ext cx="4064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600" b="1" noProof="1">
                <a:solidFill>
                  <a:srgbClr val="D6A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&gt; 99%</a:t>
            </a:r>
            <a:r>
              <a:rPr lang="en-US" sz="900" noProof="1">
                <a:solidFill>
                  <a:srgbClr val="606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规模落地绕不开的可靠性前提</a:t>
            </a:r>
            <a:endParaRPr lang="en-US" sz="16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bar3-note"/>
          <p:cNvSpPr txBox="1"/>
          <p:nvPr/>
        </p:nvSpPr>
        <p:spPr>
          <a:xfrm>
            <a:off x="660400" y="5003800"/>
            <a:ext cx="6858000" cy="355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900" noProof="1">
                <a:solidFill>
                  <a:srgbClr val="606060"/>
                </a:solidFill>
                <a:latin typeface="微软雅黑" panose="020B0503020204020204" charset="-122"/>
                <a:ea typeface="微软雅黑" panose="020B0503020204020204" charset="-122"/>
              </a:rPr>
              <a:t>产线客户按停机成本计价，榜单成功率与付费场景可靠性之间还差一个数量级。</a:t>
            </a:r>
            <a:endParaRPr lang="en-US" sz="900" noProof="1">
              <a:solidFill>
                <a:srgbClr val="606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verdict-band"/>
          <p:cNvSpPr/>
          <p:nvPr/>
        </p:nvSpPr>
        <p:spPr>
          <a:xfrm>
            <a:off x="660400" y="5689600"/>
            <a:ext cx="10871200" cy="431800"/>
          </a:xfrm>
          <a:prstGeom prst="rect">
            <a:avLst/>
          </a:prstGeom>
          <a:solidFill>
            <a:srgbClr val="F0F0F0"/>
          </a:solidFill>
          <a:ln>
            <a:noFill/>
          </a:ln>
        </p:spPr>
      </p:sp>
      <p:sp>
        <p:nvSpPr>
          <p:cNvPr id="20" name="verdict"/>
          <p:cNvSpPr txBox="1"/>
          <p:nvPr/>
        </p:nvSpPr>
        <p:spPr>
          <a:xfrm>
            <a:off x="812800" y="5791200"/>
            <a:ext cx="105664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b="1" noProof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判断：</a:t>
            </a:r>
            <a:r>
              <a:rPr lang="en-US" sz="1100" noProof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行业还没有一把统一的尺子——先问“在哪个分布上测的”，再谈“成功率行业领先”。</a:t>
            </a:r>
            <a:endParaRPr lang="en-US" sz="11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footer"/>
          <p:cNvSpPr txBox="1"/>
          <p:nvPr/>
        </p:nvSpPr>
        <p:spPr>
          <a:xfrm>
            <a:off x="660400" y="6477000"/>
            <a:ext cx="8890000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700" noProof="1">
                <a:solidFill>
                  <a:srgbClr val="B6B6B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依据：虎嗅《2026年人形机器人产业转向“打工期”》，2026-08-21；三家评判维度各不相同</a:t>
            </a:r>
            <a:endParaRPr lang="en-US" sz="700" noProof="1">
              <a:solidFill>
                <a:srgbClr val="B6B6B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page-num"/>
          <p:cNvSpPr txBox="1"/>
          <p:nvPr/>
        </p:nvSpPr>
        <p:spPr>
          <a:xfrm>
            <a:off x="11049000" y="6477000"/>
            <a:ext cx="482600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700" noProof="1">
                <a:solidFill>
                  <a:srgbClr val="B6B6B6"/>
                </a:solidFill>
                <a:latin typeface="微软雅黑" panose="020B0503020204020204" charset="-122"/>
                <a:ea typeface="微软雅黑" panose="020B0503020204020204" charset="-122"/>
              </a:rPr>
              <a:t>2 / 8</a:t>
            </a:r>
            <a:endParaRPr lang="en-US" sz="700" noProof="1">
              <a:solidFill>
                <a:srgbClr val="B6B6B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-rule"/>
          <p:cNvSpPr/>
          <p:nvPr/>
        </p:nvSpPr>
        <p:spPr>
          <a:xfrm>
            <a:off x="660400" y="355600"/>
            <a:ext cx="10871200" cy="25400"/>
          </a:xfrm>
          <a:prstGeom prst="rect">
            <a:avLst/>
          </a:prstGeom>
          <a:solidFill>
            <a:srgbClr val="0A0A0A"/>
          </a:solidFill>
          <a:ln>
            <a:noFill/>
          </a:ln>
        </p:spPr>
      </p:sp>
      <p:sp>
        <p:nvSpPr>
          <p:cNvPr id="3" name="title"/>
          <p:cNvSpPr txBox="1"/>
          <p:nvPr/>
        </p:nvSpPr>
        <p:spPr>
          <a:xfrm>
            <a:off x="660400" y="558800"/>
            <a:ext cx="8128000" cy="406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100" b="1" noProof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命题一 · 数据——量不够只是表象，结构问题更要命</a:t>
            </a:r>
            <a:endParaRPr lang="en-US" sz="2100" b="1" noProof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subtitle"/>
          <p:cNvSpPr txBox="1"/>
          <p:nvPr/>
        </p:nvSpPr>
        <p:spPr>
          <a:xfrm>
            <a:off x="660400" y="1016000"/>
            <a:ext cx="8128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606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训练数据规模与结构 · 口径：业内估算与从业者圆桌发言，2026 年 8–9 月</a:t>
            </a:r>
            <a:endParaRPr lang="en-US" sz="900" noProof="1">
              <a:solidFill>
                <a:srgbClr val="606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divider"/>
          <p:cNvSpPr/>
          <p:nvPr/>
        </p:nvSpPr>
        <p:spPr>
          <a:xfrm>
            <a:off x="660400" y="1320800"/>
            <a:ext cx="10871200" cy="12700"/>
          </a:xfrm>
          <a:prstGeom prst="rect">
            <a:avLst/>
          </a:prstGeom>
          <a:solidFill>
            <a:srgbClr val="D6D6D6"/>
          </a:solidFill>
          <a:ln>
            <a:noFill/>
          </a:ln>
        </p:spPr>
      </p:sp>
      <p:pic>
        <p:nvPicPr>
          <p:cNvPr id="6" name="img"/>
          <p:cNvPicPr/>
          <p:nvPr/>
        </p:nvPicPr>
        <p:blipFill>
          <a:blip r:embed="rId1"/>
          <a:srcRect l="9219" r="9219"/>
          <a:stretch>
            <a:fillRect/>
          </a:stretch>
        </p:blipFill>
        <p:spPr>
          <a:xfrm>
            <a:off x="7112000" y="1549400"/>
            <a:ext cx="4419600" cy="3048000"/>
          </a:xfrm>
          <a:prstGeom prst="rect">
            <a:avLst/>
          </a:prstGeom>
          <a:ln>
            <a:noFill/>
          </a:ln>
        </p:spPr>
      </p:pic>
      <p:sp>
        <p:nvSpPr>
          <p:cNvPr id="7" name="img-cap"/>
          <p:cNvSpPr txBox="1"/>
          <p:nvPr/>
        </p:nvSpPr>
        <p:spPr>
          <a:xfrm>
            <a:off x="7112000" y="4673600"/>
            <a:ext cx="4419600" cy="152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800" noProof="1">
                <a:solidFill>
                  <a:srgbClr val="A7A7A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图：VR 遥操作采集人形机器人数据（傅利叶，CSDN）</a:t>
            </a:r>
            <a:endParaRPr lang="en-US" sz="800" noProof="1">
              <a:solidFill>
                <a:srgbClr val="A7A7A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kpi-big"/>
          <p:cNvSpPr txBox="1"/>
          <p:nvPr/>
        </p:nvSpPr>
        <p:spPr>
          <a:xfrm>
            <a:off x="660400" y="1574800"/>
            <a:ext cx="6096000" cy="762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3400" b="1" noProof="1">
                <a:solidFill>
                  <a:srgbClr val="D6A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≥1,000</a:t>
            </a:r>
            <a:r>
              <a:rPr lang="en-US" sz="1600" b="1" noProof="1">
                <a:solidFill>
                  <a:srgbClr val="D6A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万小时</a:t>
            </a:r>
            <a:r>
              <a:rPr lang="en-US" sz="1100" noProof="1">
                <a:solidFill>
                  <a:srgbClr val="606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训练一个好用的具身模型的业内估算</a:t>
            </a:r>
            <a:endParaRPr lang="en-US" sz="16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kpi-sub"/>
          <p:cNvSpPr txBox="1"/>
          <p:nvPr/>
        </p:nvSpPr>
        <p:spPr>
          <a:xfrm>
            <a:off x="660400" y="2413000"/>
            <a:ext cx="6096000" cy="27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000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而目前全球累计量 </a:t>
            </a:r>
            <a:r>
              <a:rPr lang="en-US" sz="1000" b="1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&lt; 5%</a:t>
            </a:r>
            <a:r>
              <a:rPr lang="en-US" sz="1000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——缺口之外，还有三个结构性问题</a:t>
            </a:r>
            <a:endParaRPr lang="en-US" sz="10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p1"/>
          <p:cNvSpPr txBox="1"/>
          <p:nvPr/>
        </p:nvSpPr>
        <p:spPr>
          <a:xfrm>
            <a:off x="660400" y="2921000"/>
            <a:ext cx="6096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1000" b="1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 场景错配</a:t>
            </a:r>
            <a:r>
              <a:rPr lang="en-US" sz="1000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现有数据多为抓杯子、简单移动等基础场景；工业操作、零售服务等真正付费场景的数据严重短缺。</a:t>
            </a:r>
            <a:endParaRPr lang="en-US" sz="10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p2"/>
          <p:cNvSpPr txBox="1"/>
          <p:nvPr/>
        </p:nvSpPr>
        <p:spPr>
          <a:xfrm>
            <a:off x="660400" y="3606800"/>
            <a:ext cx="6096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1000" b="1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 互不通用</a:t>
            </a:r>
            <a:r>
              <a:rPr lang="en-US" sz="1000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不同型号机器人数据格式与本体差异大，各家重复采集；2026 年 6 月国内成立首个第一视角数据联盟。</a:t>
            </a:r>
            <a:endParaRPr lang="en-US" sz="10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p3"/>
          <p:cNvSpPr txBox="1"/>
          <p:nvPr/>
        </p:nvSpPr>
        <p:spPr>
          <a:xfrm>
            <a:off x="660400" y="4292600"/>
            <a:ext cx="6096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1000" b="1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 规模≠价值</a:t>
            </a:r>
            <a:r>
              <a:rPr lang="en-US" sz="1000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“一百万小时”不天然意味着更好的模型——质量、场景分布与训练方式可能才是决定性的。</a:t>
            </a:r>
            <a:endParaRPr lang="en-US" sz="10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verdict-band"/>
          <p:cNvSpPr/>
          <p:nvPr/>
        </p:nvSpPr>
        <p:spPr>
          <a:xfrm>
            <a:off x="660400" y="5689600"/>
            <a:ext cx="10871200" cy="431800"/>
          </a:xfrm>
          <a:prstGeom prst="rect">
            <a:avLst/>
          </a:prstGeom>
          <a:solidFill>
            <a:srgbClr val="F0F0F0"/>
          </a:solidFill>
          <a:ln>
            <a:noFill/>
          </a:ln>
        </p:spPr>
      </p:sp>
      <p:sp>
        <p:nvSpPr>
          <p:cNvPr id="14" name="verdict"/>
          <p:cNvSpPr txBox="1"/>
          <p:nvPr/>
        </p:nvSpPr>
        <p:spPr>
          <a:xfrm>
            <a:off x="812800" y="5791200"/>
            <a:ext cx="105664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b="1" noProof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判断：</a:t>
            </a:r>
            <a:r>
              <a:rPr lang="en-US" sz="1100" noProof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仿真与真机从“二选一”走向“分层互补”——仿真做大规模预训练，真机弥合最后一段 reality gap。</a:t>
            </a:r>
            <a:endParaRPr lang="en-US" sz="11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footer"/>
          <p:cNvSpPr txBox="1"/>
          <p:nvPr/>
        </p:nvSpPr>
        <p:spPr>
          <a:xfrm>
            <a:off x="660400" y="6477000"/>
            <a:ext cx="8890000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700" noProof="1">
                <a:solidFill>
                  <a:srgbClr val="B6B6B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依据：虎嗅，2026-08-21；Inclusion·外滩大会“物理智能”圆桌，2026-09-10；51CTO 具身智能周报</a:t>
            </a:r>
            <a:endParaRPr lang="en-US" sz="700" noProof="1">
              <a:solidFill>
                <a:srgbClr val="B6B6B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page-num"/>
          <p:cNvSpPr txBox="1"/>
          <p:nvPr/>
        </p:nvSpPr>
        <p:spPr>
          <a:xfrm>
            <a:off x="11049000" y="6477000"/>
            <a:ext cx="482600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700" noProof="1">
                <a:solidFill>
                  <a:srgbClr val="B6B6B6"/>
                </a:solidFill>
                <a:latin typeface="微软雅黑" panose="020B0503020204020204" charset="-122"/>
                <a:ea typeface="微软雅黑" panose="020B0503020204020204" charset="-122"/>
              </a:rPr>
              <a:t>3 / 8</a:t>
            </a:r>
            <a:endParaRPr lang="en-US" sz="700" noProof="1">
              <a:solidFill>
                <a:srgbClr val="B6B6B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-rule"/>
          <p:cNvSpPr/>
          <p:nvPr/>
        </p:nvSpPr>
        <p:spPr>
          <a:xfrm>
            <a:off x="660400" y="355600"/>
            <a:ext cx="10871200" cy="25400"/>
          </a:xfrm>
          <a:prstGeom prst="rect">
            <a:avLst/>
          </a:prstGeom>
          <a:solidFill>
            <a:srgbClr val="0A0A0A"/>
          </a:solidFill>
          <a:ln>
            <a:noFill/>
          </a:ln>
        </p:spPr>
      </p:sp>
      <p:sp>
        <p:nvSpPr>
          <p:cNvPr id="3" name="title"/>
          <p:cNvSpPr txBox="1"/>
          <p:nvPr/>
        </p:nvSpPr>
        <p:spPr>
          <a:xfrm>
            <a:off x="660400" y="558800"/>
            <a:ext cx="8128000" cy="406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100" b="1" noProof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命题二 · 模型架构——VLA 的天花板和它的挑战者们</a:t>
            </a:r>
            <a:endParaRPr lang="en-US" sz="2100" b="1" noProof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subtitle"/>
          <p:cNvSpPr txBox="1"/>
          <p:nvPr/>
        </p:nvSpPr>
        <p:spPr>
          <a:xfrm>
            <a:off x="660400" y="1016000"/>
            <a:ext cx="8128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606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主流 VLA 与世界模型的结构性矛盾及三条解法 · 口径：从业者公开争论，2026 年 8 月</a:t>
            </a:r>
            <a:endParaRPr lang="en-US" sz="900" noProof="1">
              <a:solidFill>
                <a:srgbClr val="606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divider"/>
          <p:cNvSpPr/>
          <p:nvPr/>
        </p:nvSpPr>
        <p:spPr>
          <a:xfrm>
            <a:off x="660400" y="1320800"/>
            <a:ext cx="10871200" cy="12700"/>
          </a:xfrm>
          <a:prstGeom prst="rect">
            <a:avLst/>
          </a:prstGeom>
          <a:solidFill>
            <a:srgbClr val="D6D6D6"/>
          </a:solidFill>
          <a:ln>
            <a:noFill/>
          </a:ln>
        </p:spPr>
      </p:sp>
      <p:pic>
        <p:nvPicPr>
          <p:cNvPr id="6" name="img"/>
          <p:cNvPicPr/>
          <p:nvPr/>
        </p:nvPicPr>
        <p:blipFill>
          <a:blip r:embed="rId1"/>
          <a:srcRect l="9185" r="9185"/>
          <a:stretch>
            <a:fillRect/>
          </a:stretch>
        </p:blipFill>
        <p:spPr>
          <a:xfrm>
            <a:off x="7112000" y="1549400"/>
            <a:ext cx="4419600" cy="3048000"/>
          </a:xfrm>
          <a:prstGeom prst="rect">
            <a:avLst/>
          </a:prstGeom>
          <a:ln>
            <a:noFill/>
          </a:ln>
        </p:spPr>
      </p:pic>
      <p:sp>
        <p:nvSpPr>
          <p:cNvPr id="7" name="img-cap"/>
          <p:cNvSpPr txBox="1"/>
          <p:nvPr/>
        </p:nvSpPr>
        <p:spPr>
          <a:xfrm>
            <a:off x="7112000" y="4673600"/>
            <a:ext cx="4419600" cy="152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800" noProof="1">
                <a:solidFill>
                  <a:srgbClr val="A7A7A7"/>
                </a:solidFill>
                <a:latin typeface="微软雅黑" panose="020B0503020204020204" charset="-122"/>
                <a:ea typeface="微软雅黑" panose="020B0503020204020204" charset="-122"/>
              </a:rPr>
              <a:t>图：仿真环境中的大规模机器人训练（映数仿真平台）</a:t>
            </a:r>
            <a:endParaRPr lang="en-US" sz="800" noProof="1">
              <a:solidFill>
                <a:srgbClr val="A7A7A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critique"/>
          <p:cNvSpPr txBox="1"/>
          <p:nvPr/>
        </p:nvSpPr>
        <p:spPr>
          <a:xfrm>
            <a:off x="660400" y="1600200"/>
            <a:ext cx="6096000" cy="83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000" b="1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批评：</a:t>
            </a:r>
            <a:r>
              <a:rPr lang="en-US" sz="1000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主流 VLA 本质是模仿学习，泛化存在天然瓶颈；它要求训练数据带动作标签。</a:t>
            </a:r>
            <a:endParaRPr lang="en-US" sz="10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5000"/>
              </a:lnSpc>
            </a:pPr>
            <a:r>
              <a:rPr lang="en-US" sz="1000" b="1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矛盾：</a:t>
            </a:r>
            <a:r>
              <a:rPr lang="en-US" sz="1000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世界模型“只能想象未来，无法直接决定动作”——想与做的两段式分离，是当前的结构性矛盾。</a:t>
            </a:r>
            <a:endParaRPr lang="en-US" sz="10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r1"/>
          <p:cNvSpPr txBox="1"/>
          <p:nvPr/>
        </p:nvSpPr>
        <p:spPr>
          <a:xfrm>
            <a:off x="660400" y="2641600"/>
            <a:ext cx="6096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1000" b="1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路径一 · 架构创新</a:t>
            </a:r>
            <a:r>
              <a:rPr lang="en-US" sz="1000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VLA 与世界模型融合（如 WAM），或用统一自回归架构把“想”和“做”重新接在一起。</a:t>
            </a:r>
            <a:endParaRPr lang="en-US" sz="10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r2"/>
          <p:cNvSpPr txBox="1"/>
          <p:nvPr/>
        </p:nvSpPr>
        <p:spPr>
          <a:xfrm>
            <a:off x="660400" y="3327400"/>
            <a:ext cx="6096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1000" b="1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路径二 · 场景驱动</a:t>
            </a:r>
            <a:r>
              <a:rPr lang="en-US" sz="1000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泛化能力不是在实验室设计出来的，而是在真实场景的持续交互与数据闭环中逼近的。</a:t>
            </a:r>
            <a:endParaRPr lang="en-US" sz="10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r3"/>
          <p:cNvSpPr txBox="1"/>
          <p:nvPr/>
        </p:nvSpPr>
        <p:spPr>
          <a:xfrm>
            <a:off x="660400" y="4013200"/>
            <a:ext cx="6096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1000" b="1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路径三 · 自进化</a:t>
            </a:r>
            <a:r>
              <a:rPr lang="en-US" sz="1000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让 AI 自主检索论文、生成控制代码，在仿真与真机之间自动迭代。</a:t>
            </a:r>
            <a:endParaRPr lang="en-US" sz="10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capsule"/>
          <p:cNvSpPr/>
          <p:nvPr/>
        </p:nvSpPr>
        <p:spPr>
          <a:xfrm>
            <a:off x="660400" y="4775200"/>
            <a:ext cx="2946400" cy="279400"/>
          </a:xfrm>
          <a:prstGeom prst="roundRect">
            <a:avLst>
              <a:gd name="adj" fmla="val 50000"/>
            </a:avLst>
          </a:prstGeom>
          <a:solidFill>
            <a:srgbClr val="D6A000"/>
          </a:solidFill>
          <a:ln>
            <a:noFill/>
          </a:ln>
        </p:spPr>
      </p:sp>
      <p:sp>
        <p:nvSpPr>
          <p:cNvPr id="13" name="capsule-text"/>
          <p:cNvSpPr txBox="1"/>
          <p:nvPr/>
        </p:nvSpPr>
        <p:spPr>
          <a:xfrm>
            <a:off x="660400" y="4813300"/>
            <a:ext cx="29464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/>
          <a:lstStyle/>
          <a:p>
            <a:pPr algn="ctr">
              <a:lnSpc>
                <a:spcPct val="120000"/>
              </a:lnSpc>
            </a:pPr>
            <a:r>
              <a:rPr lang="en-US" sz="1000" b="1" noProof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鸡生蛋死结：数据 ↔ 架构</a:t>
            </a:r>
            <a:endParaRPr lang="en-US" sz="1000" b="1" noProof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capsule-note"/>
          <p:cNvSpPr txBox="1"/>
          <p:nvPr/>
        </p:nvSpPr>
        <p:spPr>
          <a:xfrm>
            <a:off x="3759200" y="4826000"/>
            <a:ext cx="29972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900" noProof="1">
                <a:solidFill>
                  <a:srgbClr val="606060"/>
                </a:solidFill>
                <a:latin typeface="微软雅黑" panose="020B0503020204020204" charset="-122"/>
                <a:ea typeface="微软雅黑" panose="020B0503020204020204" charset="-122"/>
              </a:rPr>
              <a:t>没有数据，架构无法验证；架构不收敛，数据采集方向也无从统一。</a:t>
            </a:r>
            <a:endParaRPr lang="en-US" sz="900" noProof="1">
              <a:solidFill>
                <a:srgbClr val="606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verdict-band"/>
          <p:cNvSpPr/>
          <p:nvPr/>
        </p:nvSpPr>
        <p:spPr>
          <a:xfrm>
            <a:off x="660400" y="5689600"/>
            <a:ext cx="10871200" cy="431800"/>
          </a:xfrm>
          <a:prstGeom prst="rect">
            <a:avLst/>
          </a:prstGeom>
          <a:solidFill>
            <a:srgbClr val="F0F0F0"/>
          </a:solidFill>
          <a:ln>
            <a:noFill/>
          </a:ln>
        </p:spPr>
      </p:sp>
      <p:sp>
        <p:nvSpPr>
          <p:cNvPr id="16" name="verdict"/>
          <p:cNvSpPr txBox="1"/>
          <p:nvPr/>
        </p:nvSpPr>
        <p:spPr>
          <a:xfrm>
            <a:off x="812800" y="5791200"/>
            <a:ext cx="105664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b="1" noProof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</a:rPr>
              <a:t>判断：</a:t>
            </a:r>
            <a:r>
              <a:rPr lang="en-US" sz="1100" noProof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</a:rPr>
              <a:t>这是当前全行业最需要直面、也最值得在圆桌上争一争的问题。</a:t>
            </a:r>
            <a:endParaRPr lang="en-US" sz="11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footer"/>
          <p:cNvSpPr txBox="1"/>
          <p:nvPr/>
        </p:nvSpPr>
        <p:spPr>
          <a:xfrm>
            <a:off x="660400" y="6477000"/>
            <a:ext cx="8890000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700" noProof="1">
                <a:solidFill>
                  <a:srgbClr val="B6B6B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依据：虎嗅，2026-08-21（陈建宇、王鹤等观点）</a:t>
            </a:r>
            <a:endParaRPr lang="en-US" sz="700" noProof="1">
              <a:solidFill>
                <a:srgbClr val="B6B6B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page-num"/>
          <p:cNvSpPr txBox="1"/>
          <p:nvPr/>
        </p:nvSpPr>
        <p:spPr>
          <a:xfrm>
            <a:off x="11049000" y="6477000"/>
            <a:ext cx="482600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700" noProof="1">
                <a:solidFill>
                  <a:srgbClr val="B6B6B6"/>
                </a:solidFill>
                <a:latin typeface="微软雅黑" panose="020B0503020204020204" charset="-122"/>
                <a:ea typeface="微软雅黑" panose="020B0503020204020204" charset="-122"/>
              </a:rPr>
              <a:t>4 / 8</a:t>
            </a:r>
            <a:endParaRPr lang="en-US" sz="700" noProof="1">
              <a:solidFill>
                <a:srgbClr val="B6B6B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-rule"/>
          <p:cNvSpPr/>
          <p:nvPr/>
        </p:nvSpPr>
        <p:spPr>
          <a:xfrm>
            <a:off x="660400" y="355600"/>
            <a:ext cx="10871200" cy="25400"/>
          </a:xfrm>
          <a:prstGeom prst="rect">
            <a:avLst/>
          </a:prstGeom>
          <a:solidFill>
            <a:srgbClr val="0A0A0A"/>
          </a:solidFill>
          <a:ln>
            <a:noFill/>
          </a:ln>
        </p:spPr>
      </p:sp>
      <p:sp>
        <p:nvSpPr>
          <p:cNvPr id="3" name="title"/>
          <p:cNvSpPr txBox="1"/>
          <p:nvPr/>
        </p:nvSpPr>
        <p:spPr>
          <a:xfrm>
            <a:off x="660400" y="558800"/>
            <a:ext cx="8128000" cy="406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100" b="1" noProof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命题三 · 可靠性——从 80% 到 99%，长尾有多长</a:t>
            </a:r>
            <a:endParaRPr lang="en-US" sz="2100" b="1" noProof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subtitle"/>
          <p:cNvSpPr txBox="1"/>
          <p:nvPr/>
        </p:nvSpPr>
        <p:spPr>
          <a:xfrm>
            <a:off x="660400" y="1016000"/>
            <a:ext cx="8128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606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成功率长尾的三个来源：物理偏差 · 硬件个体差异 · 操作任务难度 · 2026 年 9 月</a:t>
            </a:r>
            <a:endParaRPr lang="en-US" sz="900" noProof="1">
              <a:solidFill>
                <a:srgbClr val="606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divider"/>
          <p:cNvSpPr/>
          <p:nvPr/>
        </p:nvSpPr>
        <p:spPr>
          <a:xfrm>
            <a:off x="660400" y="1320800"/>
            <a:ext cx="10871200" cy="12700"/>
          </a:xfrm>
          <a:prstGeom prst="rect">
            <a:avLst/>
          </a:prstGeom>
          <a:solidFill>
            <a:srgbClr val="D6D6D6"/>
          </a:solidFill>
          <a:ln>
            <a:noFill/>
          </a:ln>
        </p:spPr>
      </p:sp>
      <p:pic>
        <p:nvPicPr>
          <p:cNvPr id="6" name="img"/>
          <p:cNvPicPr/>
          <p:nvPr/>
        </p:nvPicPr>
        <p:blipFill>
          <a:blip r:embed="rId1"/>
          <a:srcRect l="1734" r="1734"/>
          <a:stretch>
            <a:fillRect/>
          </a:stretch>
        </p:blipFill>
        <p:spPr>
          <a:xfrm>
            <a:off x="7112000" y="1549400"/>
            <a:ext cx="4419600" cy="3048000"/>
          </a:xfrm>
          <a:prstGeom prst="rect">
            <a:avLst/>
          </a:prstGeom>
          <a:ln>
            <a:noFill/>
          </a:ln>
        </p:spPr>
      </p:pic>
      <p:sp>
        <p:nvSpPr>
          <p:cNvPr id="7" name="img-cap"/>
          <p:cNvSpPr txBox="1"/>
          <p:nvPr/>
        </p:nvSpPr>
        <p:spPr>
          <a:xfrm>
            <a:off x="7112000" y="4673600"/>
            <a:ext cx="4419600" cy="152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800" noProof="1">
                <a:solidFill>
                  <a:srgbClr val="A7A7A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图：人形机器人在宝马量产线上岗（Hexagon AEON）</a:t>
            </a:r>
            <a:endParaRPr lang="en-US" sz="800" noProof="1">
              <a:solidFill>
                <a:srgbClr val="A7A7A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quote-mark"/>
          <p:cNvSpPr txBox="1"/>
          <p:nvPr/>
        </p:nvSpPr>
        <p:spPr>
          <a:xfrm>
            <a:off x="660400" y="1574800"/>
            <a:ext cx="6096000" cy="812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200" noProof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“机器人每次输入输出都伴随物理世界的偏差，</a:t>
            </a:r>
            <a:r>
              <a:rPr lang="en-US" sz="1200" b="1" noProof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最后几厘米甚至几毫米的触觉修正无法完成</a:t>
            </a:r>
            <a:r>
              <a:rPr lang="en-US" sz="1200" noProof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，成功率就掉在那里。”</a:t>
            </a:r>
            <a:endParaRPr lang="en-US" sz="12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5000"/>
              </a:lnSpc>
              <a:spcBef>
                <a:spcPts val="400"/>
              </a:spcBef>
            </a:pPr>
            <a:r>
              <a:rPr lang="en-US" sz="900" noProof="1">
                <a:solidFill>
                  <a:srgbClr val="606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——王兴兴，宇树科技</a:t>
            </a:r>
            <a:endParaRPr lang="en-US" sz="12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rule-q"/>
          <p:cNvSpPr/>
          <p:nvPr/>
        </p:nvSpPr>
        <p:spPr>
          <a:xfrm>
            <a:off x="660400" y="2565400"/>
            <a:ext cx="6096000" cy="12700"/>
          </a:xfrm>
          <a:prstGeom prst="rect">
            <a:avLst/>
          </a:prstGeom>
          <a:solidFill>
            <a:srgbClr val="D6D6D6"/>
          </a:solidFill>
          <a:ln>
            <a:noFill/>
          </a:ln>
        </p:spPr>
      </p:sp>
      <p:sp>
        <p:nvSpPr>
          <p:cNvPr id="10" name="h1"/>
          <p:cNvSpPr txBox="1"/>
          <p:nvPr/>
        </p:nvSpPr>
        <p:spPr>
          <a:xfrm>
            <a:off x="660400" y="2743200"/>
            <a:ext cx="6096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1000" b="1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</a:rPr>
              <a:t>元器件未经长测</a:t>
            </a:r>
            <a:r>
              <a:rPr lang="en-US" sz="1000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</a:rPr>
              <a:t>　行业里没有一家的基础元器件经过上万小时连续运行检验；传感器延迟、上电信号波动是产线常态。</a:t>
            </a:r>
            <a:endParaRPr lang="en-US" sz="10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h2"/>
          <p:cNvSpPr txBox="1"/>
          <p:nvPr/>
        </p:nvSpPr>
        <p:spPr>
          <a:xfrm>
            <a:off x="660400" y="3429000"/>
            <a:ext cx="6096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1000" b="1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硬件个体差异</a:t>
            </a:r>
            <a:r>
              <a:rPr lang="en-US" sz="1000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同型号零部件在两台机器间存在微小误差——硬件做不到百分之百一致，算法必须学会适配。</a:t>
            </a:r>
            <a:endParaRPr lang="en-US" sz="10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h3"/>
          <p:cNvSpPr txBox="1"/>
          <p:nvPr/>
        </p:nvSpPr>
        <p:spPr>
          <a:xfrm>
            <a:off x="660400" y="4114800"/>
            <a:ext cx="6096000" cy="83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1000" b="1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操作比运动更难</a:t>
            </a:r>
            <a:r>
              <a:rPr lang="en-US" sz="1000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跳舞、跑步已被仿真充分验证；抓取、装配这类接触丰富的操作需要触觉、力控与视觉的精细闭环，方法论远未收敛。</a:t>
            </a:r>
            <a:endParaRPr lang="en-US" sz="10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sz="1000" b="1" noProof="1">
                <a:solidFill>
                  <a:srgbClr val="D6A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公众眼中“最难”的部分，可能恰是行业里“最容易”的部分。</a:t>
            </a:r>
            <a:endParaRPr lang="en-US" sz="10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verdict-band"/>
          <p:cNvSpPr/>
          <p:nvPr/>
        </p:nvSpPr>
        <p:spPr>
          <a:xfrm>
            <a:off x="660400" y="5689600"/>
            <a:ext cx="10871200" cy="431800"/>
          </a:xfrm>
          <a:prstGeom prst="rect">
            <a:avLst/>
          </a:prstGeom>
          <a:solidFill>
            <a:srgbClr val="F0F0F0"/>
          </a:solidFill>
          <a:ln>
            <a:noFill/>
          </a:ln>
        </p:spPr>
      </p:sp>
      <p:sp>
        <p:nvSpPr>
          <p:cNvPr id="14" name="verdict"/>
          <p:cNvSpPr txBox="1"/>
          <p:nvPr/>
        </p:nvSpPr>
        <p:spPr>
          <a:xfrm>
            <a:off x="812800" y="5791200"/>
            <a:ext cx="105664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b="1" noProof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判断：</a:t>
            </a:r>
            <a:r>
              <a:rPr lang="en-US" sz="1100" noProof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80%→99% 靠 scaling 数据未必走得完，触觉闭环与控制架构上可能需要质变。</a:t>
            </a:r>
            <a:endParaRPr lang="en-US" sz="11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footer"/>
          <p:cNvSpPr txBox="1"/>
          <p:nvPr/>
        </p:nvSpPr>
        <p:spPr>
          <a:xfrm>
            <a:off x="660400" y="6477000"/>
            <a:ext cx="8890000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700" noProof="1">
                <a:solidFill>
                  <a:srgbClr val="B6B6B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依据：虎嗅，2026-08-21；新浪财经《具身智能的三大追问》，2026-09-11（韩铮）</a:t>
            </a:r>
            <a:endParaRPr lang="en-US" sz="700" noProof="1">
              <a:solidFill>
                <a:srgbClr val="B6B6B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page-num"/>
          <p:cNvSpPr txBox="1"/>
          <p:nvPr/>
        </p:nvSpPr>
        <p:spPr>
          <a:xfrm>
            <a:off x="11049000" y="6477000"/>
            <a:ext cx="482600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700" noProof="1">
                <a:solidFill>
                  <a:srgbClr val="B6B6B6"/>
                </a:solidFill>
                <a:latin typeface="微软雅黑" panose="020B0503020204020204" charset="-122"/>
                <a:ea typeface="微软雅黑" panose="020B0503020204020204" charset="-122"/>
              </a:rPr>
              <a:t>5 / 8</a:t>
            </a:r>
            <a:endParaRPr lang="en-US" sz="700" noProof="1">
              <a:solidFill>
                <a:srgbClr val="B6B6B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-rule"/>
          <p:cNvSpPr/>
          <p:nvPr/>
        </p:nvSpPr>
        <p:spPr>
          <a:xfrm>
            <a:off x="660400" y="355600"/>
            <a:ext cx="10871200" cy="25400"/>
          </a:xfrm>
          <a:prstGeom prst="rect">
            <a:avLst/>
          </a:prstGeom>
          <a:solidFill>
            <a:srgbClr val="0A0A0A"/>
          </a:solidFill>
          <a:ln>
            <a:noFill/>
          </a:ln>
        </p:spPr>
      </p:sp>
      <p:sp>
        <p:nvSpPr>
          <p:cNvPr id="3" name="title"/>
          <p:cNvSpPr txBox="1"/>
          <p:nvPr/>
        </p:nvSpPr>
        <p:spPr>
          <a:xfrm>
            <a:off x="660400" y="558800"/>
            <a:ext cx="8128000" cy="406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100" b="1" noProof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命题四 · 硬件本体——被“大脑”叙事掩盖的短板</a:t>
            </a:r>
            <a:endParaRPr lang="en-US" sz="2100" b="1" noProof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subtitle"/>
          <p:cNvSpPr txBox="1"/>
          <p:nvPr/>
        </p:nvSpPr>
        <p:spPr>
          <a:xfrm>
            <a:off x="660400" y="1016000"/>
            <a:ext cx="8128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606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整机瓶颈与资本向核心零部件迁移的信号 · 口径：机构访谈与行业动态，2025-11 至 2026-08</a:t>
            </a:r>
            <a:endParaRPr lang="en-US" sz="900" noProof="1">
              <a:solidFill>
                <a:srgbClr val="606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divider"/>
          <p:cNvSpPr/>
          <p:nvPr/>
        </p:nvSpPr>
        <p:spPr>
          <a:xfrm>
            <a:off x="660400" y="1320800"/>
            <a:ext cx="10871200" cy="12700"/>
          </a:xfrm>
          <a:prstGeom prst="rect">
            <a:avLst/>
          </a:prstGeom>
          <a:solidFill>
            <a:srgbClr val="D6D6D6"/>
          </a:solidFill>
          <a:ln>
            <a:noFill/>
          </a:ln>
        </p:spPr>
      </p:sp>
      <p:pic>
        <p:nvPicPr>
          <p:cNvPr id="6" name="img"/>
          <p:cNvPicPr/>
          <p:nvPr/>
        </p:nvPicPr>
        <p:blipFill>
          <a:blip r:embed="rId1"/>
          <a:srcRect l="30000" r="30000"/>
          <a:stretch>
            <a:fillRect/>
          </a:stretch>
        </p:blipFill>
        <p:spPr>
          <a:xfrm>
            <a:off x="7112000" y="1549400"/>
            <a:ext cx="4419600" cy="3048000"/>
          </a:xfrm>
          <a:prstGeom prst="rect">
            <a:avLst/>
          </a:prstGeom>
          <a:ln>
            <a:noFill/>
          </a:ln>
        </p:spPr>
      </p:pic>
      <p:sp>
        <p:nvSpPr>
          <p:cNvPr id="7" name="img-cap"/>
          <p:cNvSpPr txBox="1"/>
          <p:nvPr/>
        </p:nvSpPr>
        <p:spPr>
          <a:xfrm>
            <a:off x="7112000" y="4673600"/>
            <a:ext cx="4419600" cy="152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800" noProof="1">
                <a:solidFill>
                  <a:srgbClr val="A7A7A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图：普渡五指灵巧手 PUDU DH11（11 自由度，触觉传感区域 12 个）</a:t>
            </a:r>
            <a:endParaRPr lang="en-US" sz="800" noProof="1">
              <a:solidFill>
                <a:srgbClr val="A7A7A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gap1"/>
          <p:cNvSpPr txBox="1"/>
          <p:nvPr/>
        </p:nvSpPr>
        <p:spPr>
          <a:xfrm>
            <a:off x="660400" y="1600200"/>
            <a:ext cx="60960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000" b="1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整机三大短板：</a:t>
            </a:r>
            <a:r>
              <a:rPr lang="en-US" sz="1000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稳定性差、功耗高、负载能力弱——过去一年大家都在谈“大脑”，但硬件本体的短板同样真实，是落地的直接瓶颈。</a:t>
            </a:r>
            <a:endParaRPr lang="en-US" sz="10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gap2"/>
          <p:cNvSpPr txBox="1"/>
          <p:nvPr/>
        </p:nvSpPr>
        <p:spPr>
          <a:xfrm>
            <a:off x="660400" y="2489200"/>
            <a:ext cx="6096000" cy="83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000" b="1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资本信号：</a:t>
            </a:r>
            <a:r>
              <a:rPr lang="en-US" sz="1000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2026 年资本明显从整机向</a:t>
            </a:r>
            <a:r>
              <a:rPr lang="en-US" sz="1000" b="1" noProof="1">
                <a:solidFill>
                  <a:srgbClr val="D6A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力控传感器、灵巧手、关节模组</a:t>
            </a:r>
            <a:r>
              <a:rPr lang="en-US" sz="1000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渗透——触觉传感、六维力传感器、高功率密度关节这些“神经和肌肉”，正在成为决定上限的变量。</a:t>
            </a:r>
            <a:endParaRPr lang="en-US" sz="10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gap3"/>
          <p:cNvSpPr txBox="1"/>
          <p:nvPr/>
        </p:nvSpPr>
        <p:spPr>
          <a:xfrm>
            <a:off x="660400" y="3505200"/>
            <a:ext cx="60960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000" b="1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标准与新品：</a:t>
            </a:r>
            <a:r>
              <a:rPr lang="en-US" sz="1000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国内首个具身智能数据集质量标准已于 2026 年发布；足底触觉传感器、触觉数据闭环开始密集出现在新品里（帕西尼、傅利叶等）。</a:t>
            </a:r>
            <a:endParaRPr lang="en-US" sz="10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spec-strip"/>
          <p:cNvSpPr/>
          <p:nvPr/>
        </p:nvSpPr>
        <p:spPr>
          <a:xfrm>
            <a:off x="660400" y="4419600"/>
            <a:ext cx="6096000" cy="660400"/>
          </a:xfrm>
          <a:prstGeom prst="rect">
            <a:avLst/>
          </a:prstGeom>
          <a:solidFill>
            <a:srgbClr val="F0F0F0"/>
          </a:solidFill>
          <a:ln>
            <a:noFill/>
          </a:ln>
        </p:spPr>
      </p:sp>
      <p:sp>
        <p:nvSpPr>
          <p:cNvPr id="12" name="spec-text"/>
          <p:cNvSpPr txBox="1"/>
          <p:nvPr/>
        </p:nvSpPr>
        <p:spPr>
          <a:xfrm>
            <a:off x="659765" y="4521200"/>
            <a:ext cx="5995035" cy="482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900" noProof="1">
                <a:solidFill>
                  <a:srgbClr val="606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灵巧手参数示例（PUDU DH11）：11 DOF · 单手最大提拉负载 40 kg · 触觉感应矩阵 1,018 点 · 单指最大握力 30 N</a:t>
            </a:r>
            <a:endParaRPr lang="en-US" sz="9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sz="900" noProof="1">
                <a:solidFill>
                  <a:srgbClr val="B6B6B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口径：厂商发布资料，2026 年</a:t>
            </a:r>
            <a:endParaRPr lang="en-US" sz="9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verdict-band"/>
          <p:cNvSpPr/>
          <p:nvPr/>
        </p:nvSpPr>
        <p:spPr>
          <a:xfrm>
            <a:off x="660400" y="5689600"/>
            <a:ext cx="10871200" cy="431800"/>
          </a:xfrm>
          <a:prstGeom prst="rect">
            <a:avLst/>
          </a:prstGeom>
          <a:solidFill>
            <a:srgbClr val="F0F0F0"/>
          </a:solidFill>
          <a:ln>
            <a:noFill/>
          </a:ln>
        </p:spPr>
      </p:sp>
      <p:sp>
        <p:nvSpPr>
          <p:cNvPr id="14" name="verdict"/>
          <p:cNvSpPr txBox="1"/>
          <p:nvPr/>
        </p:nvSpPr>
        <p:spPr>
          <a:xfrm>
            <a:off x="812800" y="5791200"/>
            <a:ext cx="105664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b="1" noProof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判断：</a:t>
            </a:r>
            <a:r>
              <a:rPr lang="en-US" sz="1100" noProof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这不只是投资偏好，而是行业共识在迁移——本体短板不补，“大脑”再强也下不了产线。</a:t>
            </a:r>
            <a:endParaRPr lang="en-US" sz="11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footer"/>
          <p:cNvSpPr txBox="1"/>
          <p:nvPr/>
        </p:nvSpPr>
        <p:spPr>
          <a:xfrm>
            <a:off x="660400" y="6477000"/>
            <a:ext cx="8890000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700" noProof="1">
                <a:solidFill>
                  <a:srgbClr val="B6B6B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依据：ITBear 专访联想创投梁颖，2025-11-20；MIR DATABANK 人形机器人行业动态，2026-08-07 周</a:t>
            </a:r>
            <a:endParaRPr lang="en-US" sz="700" noProof="1">
              <a:solidFill>
                <a:srgbClr val="B6B6B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page-num"/>
          <p:cNvSpPr txBox="1"/>
          <p:nvPr/>
        </p:nvSpPr>
        <p:spPr>
          <a:xfrm>
            <a:off x="11049000" y="6477000"/>
            <a:ext cx="482600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700" noProof="1">
                <a:solidFill>
                  <a:srgbClr val="B6B6B6"/>
                </a:solidFill>
                <a:latin typeface="微软雅黑" panose="020B0503020204020204" charset="-122"/>
                <a:ea typeface="微软雅黑" panose="020B0503020204020204" charset="-122"/>
              </a:rPr>
              <a:t>6 / 8</a:t>
            </a:r>
            <a:endParaRPr lang="en-US" sz="700" noProof="1">
              <a:solidFill>
                <a:srgbClr val="B6B6B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-rule"/>
          <p:cNvSpPr/>
          <p:nvPr/>
        </p:nvSpPr>
        <p:spPr>
          <a:xfrm>
            <a:off x="660400" y="355600"/>
            <a:ext cx="10871200" cy="25400"/>
          </a:xfrm>
          <a:prstGeom prst="rect">
            <a:avLst/>
          </a:prstGeom>
          <a:solidFill>
            <a:srgbClr val="0A0A0A"/>
          </a:solidFill>
          <a:ln>
            <a:noFill/>
          </a:ln>
        </p:spPr>
      </p:sp>
      <p:sp>
        <p:nvSpPr>
          <p:cNvPr id="3" name="title"/>
          <p:cNvSpPr txBox="1"/>
          <p:nvPr/>
        </p:nvSpPr>
        <p:spPr>
          <a:xfrm>
            <a:off x="660400" y="558800"/>
            <a:ext cx="8128000" cy="406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100" b="1" noProof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形态之争——人形是终极形态，但形态应由场景决定</a:t>
            </a:r>
            <a:endParaRPr lang="en-US" sz="2100" b="1" noProof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subtitle"/>
          <p:cNvSpPr txBox="1"/>
          <p:nvPr/>
        </p:nvSpPr>
        <p:spPr>
          <a:xfrm>
            <a:off x="660400" y="1016000"/>
            <a:ext cx="8128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900" noProof="1">
                <a:solidFill>
                  <a:srgbClr val="606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双足 vs 轮式底盘+双臂的工程权衡 · 口径：行业评论与产品发布，2025-08 至 2026-08</a:t>
            </a:r>
            <a:endParaRPr lang="en-US" sz="900" noProof="1">
              <a:solidFill>
                <a:srgbClr val="606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divider"/>
          <p:cNvSpPr/>
          <p:nvPr/>
        </p:nvSpPr>
        <p:spPr>
          <a:xfrm>
            <a:off x="660400" y="1320800"/>
            <a:ext cx="10871200" cy="12700"/>
          </a:xfrm>
          <a:prstGeom prst="rect">
            <a:avLst/>
          </a:prstGeom>
          <a:solidFill>
            <a:srgbClr val="D6D6D6"/>
          </a:solidFill>
          <a:ln>
            <a:noFill/>
          </a:ln>
        </p:spPr>
      </p:sp>
      <p:pic>
        <p:nvPicPr>
          <p:cNvPr id="6" name="img-left"/>
          <p:cNvPicPr/>
          <p:nvPr/>
        </p:nvPicPr>
        <p:blipFill>
          <a:blip r:embed="rId1"/>
          <a:srcRect l="25000" r="25000"/>
          <a:stretch>
            <a:fillRect/>
          </a:stretch>
        </p:blipFill>
        <p:spPr>
          <a:xfrm>
            <a:off x="660400" y="1549400"/>
            <a:ext cx="3454400" cy="3302000"/>
          </a:xfrm>
          <a:prstGeom prst="rect">
            <a:avLst/>
          </a:prstGeom>
          <a:ln>
            <a:noFill/>
          </a:ln>
        </p:spPr>
      </p:pic>
      <p:sp>
        <p:nvSpPr>
          <p:cNvPr id="7" name="img-left-cap"/>
          <p:cNvSpPr txBox="1"/>
          <p:nvPr/>
        </p:nvSpPr>
        <p:spPr>
          <a:xfrm>
            <a:off x="660400" y="4927600"/>
            <a:ext cx="3454400" cy="152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800" noProof="1">
                <a:solidFill>
                  <a:srgbClr val="A7A7A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双足人形：宇树 Unitree G1（厂商官方图）</a:t>
            </a:r>
            <a:endParaRPr lang="en-US" sz="800" noProof="1">
              <a:solidFill>
                <a:srgbClr val="A7A7A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" name="img-right"/>
          <p:cNvPicPr/>
          <p:nvPr/>
        </p:nvPicPr>
        <p:blipFill>
          <a:blip r:embed="rId2"/>
          <a:srcRect l="-19033" r="-19033"/>
          <a:stretch>
            <a:fillRect/>
          </a:stretch>
        </p:blipFill>
        <p:spPr>
          <a:xfrm>
            <a:off x="4470400" y="1549400"/>
            <a:ext cx="3454400" cy="3302000"/>
          </a:xfrm>
          <a:prstGeom prst="rect">
            <a:avLst/>
          </a:prstGeom>
          <a:ln>
            <a:noFill/>
          </a:ln>
        </p:spPr>
      </p:pic>
      <p:sp>
        <p:nvSpPr>
          <p:cNvPr id="9" name="img-right-cap"/>
          <p:cNvSpPr txBox="1"/>
          <p:nvPr/>
        </p:nvSpPr>
        <p:spPr>
          <a:xfrm>
            <a:off x="4470400" y="4927600"/>
            <a:ext cx="3454400" cy="152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0000"/>
              </a:lnSpc>
            </a:pPr>
            <a:r>
              <a:rPr lang="en-US" sz="800" noProof="1">
                <a:solidFill>
                  <a:srgbClr val="A7A7A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轮式底盘+双臂：开普勒 K3W（2026 世界机器人大会）</a:t>
            </a:r>
            <a:endParaRPr lang="en-US" sz="800" noProof="1">
              <a:solidFill>
                <a:srgbClr val="A7A7A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col-right"/>
          <p:cNvSpPr txBox="1"/>
          <p:nvPr/>
        </p:nvSpPr>
        <p:spPr>
          <a:xfrm>
            <a:off x="8382000" y="1600200"/>
            <a:ext cx="3149600" cy="3403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5000"/>
              </a:lnSpc>
            </a:pPr>
            <a:r>
              <a:rPr lang="en-US" sz="1000" b="1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工程账：</a:t>
            </a:r>
            <a:r>
              <a:rPr lang="en-US" sz="1000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很多场景里，轮式底盘加双臂在稳定性、续航、成本上全面优于双足。</a:t>
            </a:r>
            <a:endParaRPr lang="en-US" sz="10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5000"/>
              </a:lnSpc>
              <a:spcBef>
                <a:spcPts val="1000"/>
              </a:spcBef>
            </a:pPr>
            <a:r>
              <a:rPr lang="en-US" sz="1000" b="1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资源错配：</a:t>
            </a:r>
            <a:r>
              <a:rPr lang="en-US" sz="1000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不少产品过度强调双足行走，上肢操作能力反而薄弱——这是资源错配，不只是审美问题。</a:t>
            </a:r>
            <a:endParaRPr lang="en-US" sz="10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5000"/>
              </a:lnSpc>
              <a:spcBef>
                <a:spcPts val="1000"/>
              </a:spcBef>
            </a:pPr>
            <a:r>
              <a:rPr lang="en-US" sz="1000" b="1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若“操作比运动更难”成立：</a:t>
            </a:r>
            <a:r>
              <a:rPr lang="en-US" sz="1000" noProof="1">
                <a:solidFill>
                  <a:srgbClr val="3D3C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行业的预算是不是过多花在了腿上，而不是手上？</a:t>
            </a:r>
            <a:endParaRPr lang="en-US" sz="10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verdict-band"/>
          <p:cNvSpPr/>
          <p:nvPr/>
        </p:nvSpPr>
        <p:spPr>
          <a:xfrm>
            <a:off x="660400" y="5689600"/>
            <a:ext cx="10871200" cy="431800"/>
          </a:xfrm>
          <a:prstGeom prst="rect">
            <a:avLst/>
          </a:prstGeom>
          <a:solidFill>
            <a:srgbClr val="F0F0F0"/>
          </a:solidFill>
          <a:ln>
            <a:noFill/>
          </a:ln>
        </p:spPr>
      </p:sp>
      <p:sp>
        <p:nvSpPr>
          <p:cNvPr id="12" name="verdict"/>
          <p:cNvSpPr txBox="1"/>
          <p:nvPr/>
        </p:nvSpPr>
        <p:spPr>
          <a:xfrm>
            <a:off x="812800" y="5791200"/>
            <a:ext cx="105664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b="1" noProof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</a:rPr>
              <a:t>判断：</a:t>
            </a:r>
            <a:r>
              <a:rPr lang="en-US" sz="1100" noProof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</a:rPr>
              <a:t>形态应该由场景的动力学需求决定，而不是由叙事决定。</a:t>
            </a:r>
            <a:endParaRPr lang="en-US" sz="11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footer"/>
          <p:cNvSpPr txBox="1"/>
          <p:nvPr/>
        </p:nvSpPr>
        <p:spPr>
          <a:xfrm>
            <a:off x="660400" y="6477000"/>
            <a:ext cx="8890000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700" noProof="1">
                <a:solidFill>
                  <a:srgbClr val="B6B6B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依据：中国高新技术产业导报，2025-08-04；MIR DATABANK 行业动态（傅利叶 GRW 轮式双臂等新品）</a:t>
            </a:r>
            <a:endParaRPr lang="en-US" sz="700" noProof="1">
              <a:solidFill>
                <a:srgbClr val="B6B6B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page-num"/>
          <p:cNvSpPr txBox="1"/>
          <p:nvPr/>
        </p:nvSpPr>
        <p:spPr>
          <a:xfrm>
            <a:off x="11049000" y="6477000"/>
            <a:ext cx="482600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700" noProof="1">
                <a:solidFill>
                  <a:srgbClr val="B6B6B6"/>
                </a:solidFill>
                <a:latin typeface="微软雅黑" panose="020B0503020204020204" charset="-122"/>
                <a:ea typeface="微软雅黑" panose="020B0503020204020204" charset="-122"/>
              </a:rPr>
              <a:t>7 / 8</a:t>
            </a:r>
            <a:endParaRPr lang="en-US" sz="700" noProof="1">
              <a:solidFill>
                <a:srgbClr val="B6B6B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5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660400" y="457200"/>
            <a:ext cx="6350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900" kern="0" spc="220" noProof="1">
                <a:solidFill>
                  <a:srgbClr val="A7A7A7"/>
                </a:solidFill>
                <a:latin typeface="微软雅黑" panose="020B0503020204020204" charset="-122"/>
                <a:ea typeface="微软雅黑" panose="020B0503020204020204" charset="-122"/>
              </a:rPr>
              <a:t>OPEN QUESTIONS · FOR THE ROUNDTABLE</a:t>
            </a:r>
            <a:endParaRPr lang="en-US" sz="900" kern="0" spc="220" noProof="1">
              <a:solidFill>
                <a:srgbClr val="A7A7A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gold-line"/>
          <p:cNvSpPr/>
          <p:nvPr/>
        </p:nvSpPr>
        <p:spPr>
          <a:xfrm>
            <a:off x="660400" y="787400"/>
            <a:ext cx="584200" cy="50800"/>
          </a:xfrm>
          <a:prstGeom prst="rect">
            <a:avLst/>
          </a:prstGeom>
          <a:solidFill>
            <a:srgbClr val="D6A000"/>
          </a:solidFill>
          <a:ln>
            <a:noFill/>
          </a:ln>
        </p:spPr>
      </p:sp>
      <p:sp>
        <p:nvSpPr>
          <p:cNvPr id="4" name="title"/>
          <p:cNvSpPr txBox="1"/>
          <p:nvPr/>
        </p:nvSpPr>
        <p:spPr>
          <a:xfrm>
            <a:off x="660400" y="1016000"/>
            <a:ext cx="8890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400" b="1" noProof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抛给各位的六个技术问题</a:t>
            </a:r>
            <a:endParaRPr lang="en-US" sz="2400" b="1" noProof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subtitle"/>
          <p:cNvSpPr txBox="1"/>
          <p:nvPr/>
        </p:nvSpPr>
        <p:spPr>
          <a:xfrm>
            <a:off x="660400" y="1498600"/>
            <a:ext cx="8890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000" noProof="1">
                <a:solidFill>
                  <a:srgbClr val="A7A7A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内部争论最久、最想听各位观点的六问 · 没有标准答案，欢迎争论</a:t>
            </a:r>
            <a:endParaRPr lang="en-US" sz="1000" noProof="1">
              <a:solidFill>
                <a:srgbClr val="A7A7A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q1-num"/>
          <p:cNvSpPr txBox="1"/>
          <p:nvPr/>
        </p:nvSpPr>
        <p:spPr>
          <a:xfrm>
            <a:off x="660400" y="1981200"/>
            <a:ext cx="5080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200" b="1" noProof="1">
                <a:solidFill>
                  <a:srgbClr val="F0F0F0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sz="2200" b="1" noProof="1">
              <a:solidFill>
                <a:srgbClr val="F0F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q1"/>
          <p:cNvSpPr txBox="1"/>
          <p:nvPr/>
        </p:nvSpPr>
        <p:spPr>
          <a:xfrm>
            <a:off x="1270000" y="2006600"/>
            <a:ext cx="482600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950" b="1" noProof="1">
                <a:solidFill>
                  <a:srgbClr val="D6D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数据路线</a:t>
            </a:r>
            <a:r>
              <a:rPr lang="en-US" sz="950" noProof="1">
                <a:solidFill>
                  <a:srgbClr val="D6D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仿真与真机数据的最优配比长什么样？“数据联盟”式共建在工程上可行吗——格式、本体差异、质量标准和利益分配怎么解？</a:t>
            </a:r>
            <a:endParaRPr lang="en-US" sz="95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q2-num"/>
          <p:cNvSpPr txBox="1"/>
          <p:nvPr/>
        </p:nvSpPr>
        <p:spPr>
          <a:xfrm>
            <a:off x="660400" y="2870200"/>
            <a:ext cx="5080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200" b="1" noProof="1">
                <a:solidFill>
                  <a:srgbClr val="F0F0F0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sz="2200" b="1" noProof="1">
              <a:solidFill>
                <a:srgbClr val="F0F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q2"/>
          <p:cNvSpPr txBox="1"/>
          <p:nvPr/>
        </p:nvSpPr>
        <p:spPr>
          <a:xfrm>
            <a:off x="1270000" y="2895600"/>
            <a:ext cx="482600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950" b="1" noProof="1">
                <a:solidFill>
                  <a:srgbClr val="D6D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架构收敛</a:t>
            </a:r>
            <a:r>
              <a:rPr lang="en-US" sz="950" noProof="1">
                <a:solidFill>
                  <a:srgbClr val="D6D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VLA、世界模型、统一自回归——两三年内会收敛到一两条主流路线，还是长期多路线并存？Transformer 的收敛经验在这里适用吗？</a:t>
            </a:r>
            <a:endParaRPr lang="en-US" sz="95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q3-num"/>
          <p:cNvSpPr txBox="1"/>
          <p:nvPr/>
        </p:nvSpPr>
        <p:spPr>
          <a:xfrm>
            <a:off x="660400" y="3759200"/>
            <a:ext cx="5080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200" b="1" noProof="1">
                <a:solidFill>
                  <a:srgbClr val="F0F0F0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sz="2200" b="1" noProof="1">
              <a:solidFill>
                <a:srgbClr val="F0F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q3"/>
          <p:cNvSpPr txBox="1"/>
          <p:nvPr/>
        </p:nvSpPr>
        <p:spPr>
          <a:xfrm>
            <a:off x="1270000" y="3784600"/>
            <a:ext cx="482600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950" b="1" noProof="1">
                <a:solidFill>
                  <a:srgbClr val="D6D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可靠性长尾</a:t>
            </a:r>
            <a:r>
              <a:rPr lang="en-US" sz="950" noProof="1">
                <a:solidFill>
                  <a:srgbClr val="D6D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80% 到 99% 靠 scaling 数据能走完吗，还是必须在触觉闭环、控制架构上有质变？长程任务的误差累积怎么破？</a:t>
            </a:r>
            <a:endParaRPr lang="en-US" sz="95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q4-num"/>
          <p:cNvSpPr txBox="1"/>
          <p:nvPr/>
        </p:nvSpPr>
        <p:spPr>
          <a:xfrm>
            <a:off x="6705600" y="1981200"/>
            <a:ext cx="5080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200" b="1" noProof="1">
                <a:solidFill>
                  <a:srgbClr val="F0F0F0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sz="2200" b="1" noProof="1">
              <a:solidFill>
                <a:srgbClr val="F0F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q4"/>
          <p:cNvSpPr txBox="1"/>
          <p:nvPr/>
        </p:nvSpPr>
        <p:spPr>
          <a:xfrm>
            <a:off x="7315200" y="2006600"/>
            <a:ext cx="482600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950" b="1" noProof="1">
                <a:solidFill>
                  <a:srgbClr val="D6D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评测标准</a:t>
            </a:r>
            <a:r>
              <a:rPr lang="en-US" sz="950" noProof="1">
                <a:solidFill>
                  <a:srgbClr val="D6D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能否共建区分“见过/未见物体”“单步/长程任务”“实验室/产线”的标准化评测协议？谁来牵头，会不会既是运动员又是裁判员？</a:t>
            </a:r>
            <a:endParaRPr lang="en-US" sz="95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q5-num"/>
          <p:cNvSpPr txBox="1"/>
          <p:nvPr/>
        </p:nvSpPr>
        <p:spPr>
          <a:xfrm>
            <a:off x="6705600" y="2870200"/>
            <a:ext cx="5080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200" b="1" noProof="1">
                <a:solidFill>
                  <a:srgbClr val="F0F0F0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  <a:endParaRPr lang="en-US" sz="2200" b="1" noProof="1">
              <a:solidFill>
                <a:srgbClr val="F0F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q5"/>
          <p:cNvSpPr txBox="1"/>
          <p:nvPr/>
        </p:nvSpPr>
        <p:spPr>
          <a:xfrm>
            <a:off x="7315200" y="2895600"/>
            <a:ext cx="482600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950" b="1" noProof="1">
                <a:solidFill>
                  <a:srgbClr val="D6D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软硬协同</a:t>
            </a:r>
            <a:r>
              <a:rPr lang="en-US" sz="950" noProof="1">
                <a:solidFill>
                  <a:srgbClr val="D6D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算法如何系统性适配硬件个体差异？软硬一体的端到端联合优化，与“通用大脑+标准本体”的模块化路线，哪条更有未来？</a:t>
            </a:r>
            <a:endParaRPr lang="en-US" sz="95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q6-num"/>
          <p:cNvSpPr txBox="1"/>
          <p:nvPr/>
        </p:nvSpPr>
        <p:spPr>
          <a:xfrm>
            <a:off x="6705600" y="3759200"/>
            <a:ext cx="5080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200" b="1" noProof="1">
                <a:solidFill>
                  <a:srgbClr val="F0F0F0"/>
                </a:solidFill>
                <a:latin typeface="微软雅黑" panose="020B0503020204020204" charset="-122"/>
                <a:ea typeface="微软雅黑" panose="020B0503020204020204" charset="-122"/>
              </a:rPr>
              <a:t>06</a:t>
            </a:r>
            <a:endParaRPr lang="en-US" sz="2200" b="1" noProof="1">
              <a:solidFill>
                <a:srgbClr val="F0F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q6"/>
          <p:cNvSpPr txBox="1"/>
          <p:nvPr/>
        </p:nvSpPr>
        <p:spPr>
          <a:xfrm>
            <a:off x="7315200" y="3784600"/>
            <a:ext cx="482600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950" b="1" noProof="1">
                <a:solidFill>
                  <a:srgbClr val="D6D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形态与操作</a:t>
            </a:r>
            <a:r>
              <a:rPr lang="en-US" sz="950" noProof="1">
                <a:solidFill>
                  <a:srgbClr val="D6D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若“物体操作比运动控制更难”成立，行业的资源分配是不是错位的——太多预算花在腿上，而不是手上？</a:t>
            </a:r>
            <a:endParaRPr lang="en-US" sz="95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bottom-rule"/>
          <p:cNvSpPr/>
          <p:nvPr/>
        </p:nvSpPr>
        <p:spPr>
          <a:xfrm>
            <a:off x="660400" y="5080000"/>
            <a:ext cx="10871200" cy="12700"/>
          </a:xfrm>
          <a:prstGeom prst="rect">
            <a:avLst/>
          </a:prstGeom>
          <a:solidFill>
            <a:srgbClr val="302F2D"/>
          </a:solidFill>
          <a:ln>
            <a:noFill/>
          </a:ln>
        </p:spPr>
      </p:sp>
      <p:sp>
        <p:nvSpPr>
          <p:cNvPr id="19" name="closing"/>
          <p:cNvSpPr txBox="1"/>
          <p:nvPr/>
        </p:nvSpPr>
        <p:spPr>
          <a:xfrm>
            <a:off x="660400" y="5334000"/>
            <a:ext cx="10871200" cy="63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60000"/>
              </a:lnSpc>
            </a:pPr>
            <a:r>
              <a:rPr lang="en-US" sz="1200" noProof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这些问题的答案不藏在 BP 里，而藏在各位的实验室和产线里。</a:t>
            </a:r>
            <a:endParaRPr lang="en-US" sz="12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60000"/>
              </a:lnSpc>
            </a:pPr>
            <a:r>
              <a:rPr lang="en-US" sz="1200" b="1" noProof="1">
                <a:solidFill>
                  <a:srgbClr val="D6A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把筹码押给把问题问得更狠、答得更实的团队。</a:t>
            </a:r>
            <a:endParaRPr lang="en-US" sz="1200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page-num"/>
          <p:cNvSpPr txBox="1"/>
          <p:nvPr/>
        </p:nvSpPr>
        <p:spPr>
          <a:xfrm>
            <a:off x="11049000" y="6477000"/>
            <a:ext cx="482600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700" noProof="1">
                <a:solidFill>
                  <a:srgbClr val="A7A7A7"/>
                </a:solidFill>
                <a:latin typeface="微软雅黑" panose="020B0503020204020204" charset="-122"/>
                <a:ea typeface="微软雅黑" panose="020B0503020204020204" charset="-122"/>
              </a:rPr>
              <a:t>8 / 8</a:t>
            </a:r>
            <a:endParaRPr lang="en-US" sz="700" noProof="1">
              <a:solidFill>
                <a:srgbClr val="A7A7A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PTD">
  <a:themeElements>
    <a:clrScheme name="PPTD">
      <a:dk1>
        <a:srgbClr val="000000"/>
      </a:dk1>
      <a:lt1>
        <a:srgbClr val="FFFFFF"/>
      </a:lt1>
      <a:dk2>
        <a:srgbClr val="1F2937"/>
      </a:dk2>
      <a:lt2>
        <a:srgbClr val="F3F4F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PTD">
      <a:majorFont>
        <a:latin typeface="MiSans"/>
        <a:ea typeface="MiSans"/>
        <a:cs typeface="MiSans"/>
      </a:majorFont>
      <a:minorFont>
        <a:latin typeface="MiSans"/>
        <a:ea typeface="MiSans"/>
        <a:cs typeface="MiSans"/>
      </a:minorFont>
    </a:fontScheme>
    <a:fmtScheme name="PPTD">
      <a:fillStyleLst>
        <a:solidFill>
          <a:schemeClr val="accent1"/>
        </a:solidFill>
        <a:solidFill>
          <a:schemeClr val="accent2"/>
        </a:solidFill>
        <a:solidFill>
          <a:schemeClr val="accent3"/>
        </a:solidFill>
      </a:fillStyleLst>
      <a:lnStyleLst>
        <a:ln w="6350" cap="flat" cmpd="sng" algn="ctr">
          <a:solidFill>
            <a:schemeClr val="accent1"/>
          </a:solidFill>
          <a:prstDash val="solid"/>
        </a:ln>
        <a:ln w="12700" cap="flat" cmpd="sng" algn="ctr">
          <a:solidFill>
            <a:schemeClr val="accent1"/>
          </a:solidFill>
          <a:prstDash val="solid"/>
        </a:ln>
        <a:ln w="19050" cap="flat" cmpd="sng" algn="ctr">
          <a:solidFill>
            <a:schemeClr val="accent1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lt1"/>
        </a:solidFill>
        <a:solidFill>
          <a:schemeClr val="lt2"/>
        </a:solidFill>
        <a:solidFill>
          <a:schemeClr val="dk1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3280</Words>
  <Application>WPS 演示</Application>
  <PresentationFormat/>
  <Paragraphs>193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6" baseType="lpstr">
      <vt:lpstr>Arial</vt:lpstr>
      <vt:lpstr>宋体</vt:lpstr>
      <vt:lpstr>Wingdings</vt:lpstr>
      <vt:lpstr>MiSans</vt:lpstr>
      <vt:lpstr>微软雅黑</vt:lpstr>
      <vt:lpstr>Arial Unicode MS</vt:lpstr>
      <vt:lpstr>Calibri</vt:lpstr>
      <vt:lpstr>PPTD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具身智能的技术追问 · 圆桌背景</dc:title>
  <dc:creator/>
  <cp:lastModifiedBy>Justin.L</cp:lastModifiedBy>
  <cp:revision>1</cp:revision>
  <dcterms:created xsi:type="dcterms:W3CDTF">2026-10-14T06:32:46Z</dcterms:created>
  <dcterms:modified xsi:type="dcterms:W3CDTF">2026-10-14T06:32:47Z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/>
  </property>
  <property fmtid="{D5CDD505-2E9C-101B-9397-08002B2CF9AE}" pid="3" name="ICV">
    <vt:lpwstr>2B6FF71A5BE44051A789A55D98B860F3_13</vt:lpwstr>
  </property>
  <property fmtid="{D5CDD505-2E9C-101B-9397-08002B2CF9AE}" pid="4" name="KSOProductBuildVer">
    <vt:lpwstr>2052-12.1.0.28505</vt:lpwstr>
  </property>
</Properties>
</file>